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82" r:id="rId4"/>
    <p:sldId id="283" r:id="rId5"/>
    <p:sldId id="284" r:id="rId6"/>
    <p:sldId id="285" r:id="rId7"/>
    <p:sldId id="286" r:id="rId8"/>
    <p:sldId id="278" r:id="rId9"/>
    <p:sldId id="257" r:id="rId10"/>
    <p:sldId id="275" r:id="rId11"/>
    <p:sldId id="277" r:id="rId12"/>
    <p:sldId id="280" r:id="rId13"/>
    <p:sldId id="281" r:id="rId14"/>
    <p:sldId id="267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6"/>
    <p:restoredTop sz="85883"/>
  </p:normalViewPr>
  <p:slideViewPr>
    <p:cSldViewPr snapToGrid="0" snapToObjects="1">
      <p:cViewPr>
        <p:scale>
          <a:sx n="60" d="100"/>
          <a:sy n="60" d="100"/>
        </p:scale>
        <p:origin x="-4000" y="-135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2315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97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19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baseline="0" dirty="0" smtClean="0"/>
              <a:t> in the end, otherwise </a:t>
            </a:r>
            <a:r>
              <a:rPr lang="en-US" baseline="0" dirty="0" err="1" smtClean="0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5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0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2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41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 flipV="1">
            <a:off x="406400" y="1482163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06400" y="536125"/>
            <a:ext cx="12192000" cy="723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909628"/>
            <a:ext cx="12192000" cy="694227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06400" y="536125"/>
            <a:ext cx="12192000" cy="723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 Intuitive Robot Interface…"/>
          <p:cNvSpPr txBox="1">
            <a:spLocks noGrp="1"/>
          </p:cNvSpPr>
          <p:nvPr>
            <p:ph type="ctrTitle"/>
          </p:nvPr>
        </p:nvSpPr>
        <p:spPr>
          <a:xfrm>
            <a:off x="406400" y="6564086"/>
            <a:ext cx="12192000" cy="2567214"/>
          </a:xfrm>
          <a:prstGeom prst="rect">
            <a:avLst/>
          </a:prstGeom>
        </p:spPr>
        <p:txBody>
          <a:bodyPr anchor="t"/>
          <a:lstStyle/>
          <a:p>
            <a:pPr defTabSz="303783">
              <a:defRPr sz="8839"/>
            </a:pPr>
            <a:r>
              <a:rPr lang="de-AT" dirty="0" err="1" smtClean="0"/>
              <a:t>Assignment</a:t>
            </a:r>
            <a:r>
              <a:rPr lang="de-AT" dirty="0" smtClean="0"/>
              <a:t> 1: Page </a:t>
            </a:r>
            <a:r>
              <a:rPr lang="de-AT" dirty="0" err="1" smtClean="0"/>
              <a:t>Detection</a:t>
            </a:r>
            <a:endParaRPr dirty="0"/>
          </a:p>
        </p:txBody>
      </p:sp>
      <p:sp>
        <p:nvSpPr>
          <p:cNvPr id="175" name="1427936…"/>
          <p:cNvSpPr txBox="1">
            <a:spLocks noGrp="1"/>
          </p:cNvSpPr>
          <p:nvPr>
            <p:ph type="subTitle" sz="quarter" idx="1"/>
          </p:nvPr>
        </p:nvSpPr>
        <p:spPr>
          <a:xfrm>
            <a:off x="1921328" y="4087586"/>
            <a:ext cx="3937000" cy="180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66674">
              <a:spcBef>
                <a:spcPts val="2200"/>
              </a:spcBef>
              <a:defRPr sz="5238"/>
            </a:pPr>
            <a:r>
              <a:rPr sz="2800" dirty="0" smtClean="0"/>
              <a:t>Timon Höbert</a:t>
            </a:r>
            <a:endParaRPr lang="de-AT" sz="2800" dirty="0" smtClean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Stefan </a:t>
            </a:r>
            <a:r>
              <a:rPr lang="en-US" sz="2800" dirty="0" err="1"/>
              <a:t>Stappen</a:t>
            </a:r>
            <a:endParaRPr lang="en-US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Manuel </a:t>
            </a:r>
            <a:r>
              <a:rPr lang="en-US" sz="2800" dirty="0" err="1" smtClean="0"/>
              <a:t>Mayerhofer</a:t>
            </a:r>
            <a:endParaRPr lang="en-US" sz="2800" dirty="0"/>
          </a:p>
        </p:txBody>
      </p:sp>
      <p:sp>
        <p:nvSpPr>
          <p:cNvPr id="4" name="1427936…"/>
          <p:cNvSpPr txBox="1">
            <a:spLocks/>
          </p:cNvSpPr>
          <p:nvPr/>
        </p:nvSpPr>
        <p:spPr>
          <a:xfrm>
            <a:off x="406400" y="4087586"/>
            <a:ext cx="1514928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1427936</a:t>
            </a:r>
            <a:endParaRPr lang="is-IS" sz="2800" dirty="0" smtClean="0"/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 smtClean="0"/>
              <a:t>1329020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cs-CZ" sz="2800" dirty="0"/>
              <a:t>1328948</a:t>
            </a:r>
            <a:endParaRPr lang="en-US" sz="2800" dirty="0" smtClean="0"/>
          </a:p>
        </p:txBody>
      </p:sp>
      <p:sp>
        <p:nvSpPr>
          <p:cNvPr id="5" name="1427936…"/>
          <p:cNvSpPr txBox="1">
            <a:spLocks/>
          </p:cNvSpPr>
          <p:nvPr/>
        </p:nvSpPr>
        <p:spPr>
          <a:xfrm>
            <a:off x="8661400" y="4267200"/>
            <a:ext cx="3937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r" defTabSz="566674" hangingPunct="1">
              <a:spcBef>
                <a:spcPts val="2200"/>
              </a:spcBef>
              <a:defRPr sz="5238"/>
            </a:pPr>
            <a:endParaRPr lang="en-US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smtClean="0"/>
              <a:t>Segmentation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95604" indent="-395604" defTabSz="519937">
              <a:spcBef>
                <a:spcPts val="2400"/>
              </a:spcBef>
              <a:defRPr sz="3026"/>
            </a:pPr>
            <a:endParaRPr dirty="0"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19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400" dirty="0" err="1" smtClean="0"/>
              <a:t>Convolutional</a:t>
            </a:r>
            <a:r>
              <a:rPr lang="de-AT" sz="4400" dirty="0" smtClean="0"/>
              <a:t> </a:t>
            </a:r>
            <a:r>
              <a:rPr lang="de-AT" sz="4400" dirty="0" err="1" smtClean="0"/>
              <a:t>Neural</a:t>
            </a:r>
            <a:r>
              <a:rPr lang="de-AT" sz="4400" dirty="0" smtClean="0"/>
              <a:t> Network (CNN)</a:t>
            </a:r>
            <a:endParaRPr sz="44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406400" y="1909627"/>
            <a:ext cx="12192000" cy="51268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 err="1" smtClean="0"/>
              <a:t>Tensorflow</a:t>
            </a:r>
            <a:r>
              <a:rPr lang="en-US" dirty="0" smtClean="0"/>
              <a:t> &amp; </a:t>
            </a:r>
            <a:r>
              <a:rPr lang="en-US" dirty="0" err="1" smtClean="0"/>
              <a:t>Keras</a:t>
            </a:r>
            <a:endParaRPr lang="en-US" dirty="0" smtClean="0"/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Generation of random Letters in random fonts for training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Currently 16384 for training, 4069 for evaluation (100%)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cropping to content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scaling (28x28 pixels)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Generation of ground truth file (.</a:t>
            </a:r>
            <a:r>
              <a:rPr lang="en-US" dirty="0" err="1" smtClean="0"/>
              <a:t>tsv</a:t>
            </a:r>
            <a:r>
              <a:rPr lang="en-US" dirty="0" smtClean="0"/>
              <a:t>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 smtClean="0"/>
              <a:t>Generation of model.h5 with architecture and weights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endParaRPr lang="en-US" dirty="0"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5" y="7407541"/>
            <a:ext cx="1917694" cy="1917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89" y="7407541"/>
            <a:ext cx="1917694" cy="1917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3" y="7409858"/>
            <a:ext cx="1917694" cy="1917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33" y="7407541"/>
            <a:ext cx="1917694" cy="1917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27" y="7408843"/>
            <a:ext cx="1916392" cy="19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2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smtClean="0"/>
              <a:t>CNN </a:t>
            </a:r>
            <a:r>
              <a:rPr lang="de-AT" sz="4500" dirty="0" err="1" smtClean="0"/>
              <a:t>Architecture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406400" y="1552353"/>
            <a:ext cx="12192000" cy="79744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19937">
              <a:spcBef>
                <a:spcPts val="2400"/>
              </a:spcBef>
              <a:buNone/>
              <a:defRPr sz="3026"/>
            </a:pP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Layer 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(type)                 Output Shape        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Param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#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=================================================================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2D-Convolution               (26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, 26, 32)        320 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2D-Convolution               (24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, 24, 64)        18496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MaxPooling-2D                (12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, 12, 64)        0   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Dropout                      (12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, 12, 64)        0   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Flatten                      (9216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)              0   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Dense                        (128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)               1179776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Dropout                      (128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)               0   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_________________________________________________________________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Dense                        (64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)                8256     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=================================================================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Total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1,206,848</a:t>
            </a:r>
            <a:b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Trainable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1,206,848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030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err="1" smtClean="0"/>
              <a:t>Results</a:t>
            </a:r>
            <a:r>
              <a:rPr lang="de-AT" sz="4500" dirty="0" smtClean="0"/>
              <a:t> &amp; </a:t>
            </a:r>
            <a:r>
              <a:rPr lang="de-AT" sz="4500" dirty="0" err="1" smtClean="0"/>
              <a:t>Discussion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8399720" y="2105248"/>
            <a:ext cx="4193799" cy="57628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 defTabSz="519937">
              <a:spcBef>
                <a:spcPts val="2400"/>
              </a:spcBef>
              <a:buNone/>
              <a:defRPr sz="3026"/>
            </a:pP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a01-011: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61/382=0.16</a:t>
            </a:r>
            <a:r>
              <a:rPr lang="de-AT" sz="24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a06-051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65/342=0.19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a05-025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74/412=0.18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a01-007x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74/371=0.2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a02-098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49/421=0.12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a02-067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71/354=0.2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a03-089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51/117=0.44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a01-049u:108/481=0.22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a06-090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63/358=0.18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a01-007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70/371=0.19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a02-106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84/621=0.14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a03-063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69/541=0.13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a02-072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84/396=0.21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a04-023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55/426=0.13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err="1" smtClean="0">
                <a:latin typeface="Courier New" charset="0"/>
                <a:ea typeface="Courier New" charset="0"/>
                <a:cs typeface="Courier New" charset="0"/>
              </a:rPr>
              <a:t>Average</a:t>
            </a:r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 0.1</a:t>
            </a:r>
            <a:r>
              <a:rPr lang="de-AT" sz="24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" name="Finished…"/>
          <p:cNvSpPr txBox="1">
            <a:spLocks/>
          </p:cNvSpPr>
          <p:nvPr/>
        </p:nvSpPr>
        <p:spPr>
          <a:xfrm>
            <a:off x="406400" y="1909628"/>
            <a:ext cx="6696149" cy="62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44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err="1" smtClean="0"/>
              <a:t>Levenshtein</a:t>
            </a:r>
            <a:r>
              <a:rPr lang="en-US" sz="3026" dirty="0" smtClean="0"/>
              <a:t> edit distance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 smtClean="0"/>
              <a:t>divided by text-length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smtClean="0"/>
              <a:t>Average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smtClean="0"/>
              <a:t>Problem 1: segmentation (’</a:t>
            </a:r>
            <a:r>
              <a:rPr lang="en-US" sz="3026" dirty="0" err="1" smtClean="0"/>
              <a:t>fe</a:t>
            </a:r>
            <a:r>
              <a:rPr lang="en-US" sz="3026" dirty="0" smtClean="0"/>
              <a:t>’)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smtClean="0"/>
              <a:t>Problem 2: punctuation marks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a</a:t>
            </a:r>
            <a:r>
              <a:rPr lang="en-US" sz="3026" dirty="0" smtClean="0"/>
              <a:t>void scaling (’o’ vs. ‘.’)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g</a:t>
            </a:r>
            <a:r>
              <a:rPr lang="en-US" sz="3026" dirty="0" smtClean="0"/>
              <a:t>enerate and train more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smtClean="0"/>
              <a:t>Future work: more fonts </a:t>
            </a:r>
          </a:p>
        </p:txBody>
      </p:sp>
    </p:spTree>
    <p:extLst>
      <p:ext uri="{BB962C8B-B14F-4D97-AF65-F5344CB8AC3E}">
        <p14:creationId xmlns:p14="http://schemas.microsoft.com/office/powerpoint/2010/main" val="1533759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ank you for your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/>
              <a:t>Thank you for your attention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smtClean="0"/>
              <a:t>Motivation</a:t>
            </a:r>
            <a:endParaRPr dirty="0"/>
          </a:p>
        </p:txBody>
      </p:sp>
      <p:sp>
        <p:nvSpPr>
          <p:cNvPr id="180" name="Current industrial robot systems are inflex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AT" dirty="0" smtClean="0"/>
              <a:t>Separation </a:t>
            </a:r>
            <a:r>
              <a:rPr lang="de-AT" dirty="0" err="1" smtClean="0"/>
              <a:t>background</a:t>
            </a:r>
            <a:r>
              <a:rPr lang="de-AT" dirty="0" smtClean="0"/>
              <a:t> / </a:t>
            </a:r>
            <a:r>
              <a:rPr lang="de-AT" dirty="0" err="1" smtClean="0"/>
              <a:t>document</a:t>
            </a:r>
            <a:endParaRPr lang="de-AT" dirty="0" smtClean="0"/>
          </a:p>
          <a:p>
            <a:r>
              <a:rPr lang="de-AT" dirty="0" smtClean="0"/>
              <a:t>Goal: </a:t>
            </a:r>
            <a:r>
              <a:rPr lang="de-AT" dirty="0" err="1" smtClean="0"/>
              <a:t>Quadrilateral</a:t>
            </a:r>
            <a:r>
              <a:rPr lang="de-AT" dirty="0" smtClean="0"/>
              <a:t> </a:t>
            </a:r>
            <a:r>
              <a:rPr lang="de-AT" dirty="0" err="1" smtClean="0"/>
              <a:t>coordinates</a:t>
            </a:r>
            <a:r>
              <a:rPr lang="de-AT" dirty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document</a:t>
            </a:r>
            <a:endParaRPr lang="de-AT" dirty="0" smtClean="0"/>
          </a:p>
          <a:p>
            <a:endParaRPr dirty="0"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91" y="3732028"/>
            <a:ext cx="6253505" cy="554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70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000" dirty="0" smtClean="0"/>
              <a:t>LSD Line Segment Detector</a:t>
            </a:r>
            <a:endParaRPr lang="en-GB" sz="6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Extract lines with LSD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t="7401" r="33230" b="15176"/>
          <a:stretch/>
        </p:blipFill>
        <p:spPr bwMode="auto">
          <a:xfrm>
            <a:off x="4231757" y="2793003"/>
            <a:ext cx="6879266" cy="635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0879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Line selection &amp; grouping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Group: Horizontal / Vertical lines</a:t>
            </a:r>
          </a:p>
          <a:p>
            <a:r>
              <a:rPr lang="en-GB" dirty="0" smtClean="0"/>
              <a:t>Merge lines</a:t>
            </a:r>
          </a:p>
          <a:p>
            <a:r>
              <a:rPr lang="en-GB" dirty="0" smtClean="0"/>
              <a:t>Minimal length</a:t>
            </a:r>
          </a:p>
          <a:p>
            <a:r>
              <a:rPr lang="en-GB" dirty="0" smtClean="0"/>
              <a:t>Remove border lines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10062" r="35310" b="14317"/>
          <a:stretch/>
        </p:blipFill>
        <p:spPr bwMode="auto">
          <a:xfrm>
            <a:off x="5794744" y="3334390"/>
            <a:ext cx="6230680" cy="561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1859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Bounding Box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Input: 2 Vertical 2 Horizontal</a:t>
            </a:r>
          </a:p>
          <a:p>
            <a:pPr lvl="1"/>
            <a:r>
              <a:rPr lang="en-GB" dirty="0"/>
              <a:t>3 lines share a point</a:t>
            </a:r>
          </a:p>
          <a:p>
            <a:pPr lvl="1"/>
            <a:r>
              <a:rPr lang="en-GB" dirty="0" smtClean="0"/>
              <a:t>Lines into each other</a:t>
            </a:r>
          </a:p>
          <a:p>
            <a:r>
              <a:rPr lang="en-GB" dirty="0" smtClean="0"/>
              <a:t>Bounding Box Properties</a:t>
            </a:r>
          </a:p>
          <a:p>
            <a:pPr lvl="1"/>
            <a:r>
              <a:rPr lang="en-GB" dirty="0" smtClean="0"/>
              <a:t>Area</a:t>
            </a:r>
          </a:p>
          <a:p>
            <a:pPr lvl="1"/>
            <a:r>
              <a:rPr lang="en-GB" dirty="0" smtClean="0"/>
              <a:t>Length h/v lines</a:t>
            </a:r>
          </a:p>
          <a:p>
            <a:pPr lvl="1"/>
            <a:r>
              <a:rPr lang="en-GB" dirty="0" smtClean="0"/>
              <a:t>Aspect ratio</a:t>
            </a:r>
          </a:p>
          <a:p>
            <a:pPr lvl="1"/>
            <a:r>
              <a:rPr lang="en-GB" dirty="0" smtClean="0"/>
              <a:t>Inner angles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10063" r="36110" b="13888"/>
          <a:stretch/>
        </p:blipFill>
        <p:spPr bwMode="auto">
          <a:xfrm>
            <a:off x="6358270" y="3387554"/>
            <a:ext cx="5986130" cy="565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0850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" b="3907"/>
          <a:stretch/>
        </p:blipFill>
        <p:spPr bwMode="auto">
          <a:xfrm>
            <a:off x="406400" y="1531088"/>
            <a:ext cx="8546214" cy="801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7555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Dataset 4 &amp; 5 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520995" y="5251900"/>
            <a:ext cx="552545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80" y="5251900"/>
            <a:ext cx="547271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5825" r="18115" b="11026"/>
          <a:stretch/>
        </p:blipFill>
        <p:spPr bwMode="auto">
          <a:xfrm>
            <a:off x="6714580" y="1524309"/>
            <a:ext cx="5454502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564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 Intuitive Robot Interface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303783">
              <a:defRPr sz="8839"/>
            </a:pPr>
            <a:r>
              <a:rPr lang="de-AT" dirty="0" err="1" smtClean="0"/>
              <a:t>Assignment</a:t>
            </a:r>
            <a:r>
              <a:rPr lang="de-AT" dirty="0" smtClean="0"/>
              <a:t> 2: Optical </a:t>
            </a:r>
            <a:r>
              <a:rPr lang="de-AT" dirty="0" err="1" smtClean="0"/>
              <a:t>Character</a:t>
            </a:r>
            <a:r>
              <a:rPr lang="de-AT" dirty="0" smtClean="0"/>
              <a:t> Recognition (OCR)</a:t>
            </a:r>
            <a:endParaRPr dirty="0"/>
          </a:p>
        </p:txBody>
      </p:sp>
      <p:sp>
        <p:nvSpPr>
          <p:cNvPr id="175" name="1427936…"/>
          <p:cNvSpPr txBox="1">
            <a:spLocks noGrp="1"/>
          </p:cNvSpPr>
          <p:nvPr>
            <p:ph type="subTitle" sz="quarter" idx="1"/>
          </p:nvPr>
        </p:nvSpPr>
        <p:spPr>
          <a:xfrm>
            <a:off x="1921328" y="4087586"/>
            <a:ext cx="3937000" cy="180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566674">
              <a:spcBef>
                <a:spcPts val="2200"/>
              </a:spcBef>
              <a:defRPr sz="5238"/>
            </a:pPr>
            <a:r>
              <a:rPr sz="2800" dirty="0" smtClean="0"/>
              <a:t>Timon Höbert</a:t>
            </a:r>
            <a:endParaRPr lang="de-AT" sz="2800" dirty="0" smtClean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Stefan </a:t>
            </a:r>
            <a:r>
              <a:rPr lang="en-US" sz="2800" dirty="0" err="1"/>
              <a:t>Stappen</a:t>
            </a:r>
            <a:endParaRPr lang="en-US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Manuel </a:t>
            </a:r>
            <a:r>
              <a:rPr lang="en-US" sz="2800" dirty="0" err="1" smtClean="0"/>
              <a:t>Mayerhofer</a:t>
            </a:r>
            <a:endParaRPr lang="en-US" sz="2800" dirty="0"/>
          </a:p>
        </p:txBody>
      </p:sp>
      <p:sp>
        <p:nvSpPr>
          <p:cNvPr id="4" name="1427936…"/>
          <p:cNvSpPr txBox="1">
            <a:spLocks/>
          </p:cNvSpPr>
          <p:nvPr/>
        </p:nvSpPr>
        <p:spPr>
          <a:xfrm>
            <a:off x="406400" y="4087586"/>
            <a:ext cx="1514928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1427936</a:t>
            </a:r>
            <a:endParaRPr lang="is-IS" sz="2800" dirty="0" smtClean="0"/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 smtClean="0"/>
              <a:t>1329020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cs-CZ" sz="2800" dirty="0"/>
              <a:t>1328948</a:t>
            </a:r>
            <a:endParaRPr lang="en-US" sz="2800" dirty="0" smtClean="0"/>
          </a:p>
        </p:txBody>
      </p:sp>
      <p:sp>
        <p:nvSpPr>
          <p:cNvPr id="5" name="1427936…"/>
          <p:cNvSpPr txBox="1">
            <a:spLocks/>
          </p:cNvSpPr>
          <p:nvPr/>
        </p:nvSpPr>
        <p:spPr>
          <a:xfrm>
            <a:off x="8661400" y="4267200"/>
            <a:ext cx="3937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r" defTabSz="566674" hangingPunct="1">
              <a:spcBef>
                <a:spcPts val="2200"/>
              </a:spcBef>
              <a:defRPr sz="5238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9547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smtClean="0"/>
              <a:t>Motivation</a:t>
            </a:r>
            <a:endParaRPr dirty="0"/>
          </a:p>
        </p:txBody>
      </p:sp>
      <p:sp>
        <p:nvSpPr>
          <p:cNvPr id="180" name="Current industrial robot systems are inflex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AT" dirty="0" err="1" smtClean="0"/>
              <a:t>Maybe</a:t>
            </a:r>
            <a:r>
              <a:rPr lang="de-AT" dirty="0" smtClean="0"/>
              <a:t> </a:t>
            </a:r>
            <a:r>
              <a:rPr lang="de-AT" dirty="0" err="1" smtClean="0"/>
              <a:t>add</a:t>
            </a:r>
            <a:r>
              <a:rPr lang="de-AT" dirty="0" smtClean="0"/>
              <a:t> </a:t>
            </a:r>
            <a:r>
              <a:rPr lang="de-AT" dirty="0" err="1" smtClean="0"/>
              <a:t>some</a:t>
            </a:r>
            <a:r>
              <a:rPr lang="de-AT" dirty="0" smtClean="0"/>
              <a:t> </a:t>
            </a:r>
            <a:r>
              <a:rPr lang="de-AT" dirty="0" err="1" smtClean="0"/>
              <a:t>pictures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dataset</a:t>
            </a:r>
            <a:r>
              <a:rPr lang="de-AT" dirty="0" smtClean="0"/>
              <a:t>;)</a:t>
            </a:r>
            <a:endParaRPr dirty="0"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Benutzerdefiniert</PresentationFormat>
  <Paragraphs>67</Paragraphs>
  <Slides>14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New_Template7</vt:lpstr>
      <vt:lpstr>Assignment 1: Page Detection</vt:lpstr>
      <vt:lpstr>Motivation</vt:lpstr>
      <vt:lpstr>LSD Line Segment Detector</vt:lpstr>
      <vt:lpstr>Line selection &amp; grouping</vt:lpstr>
      <vt:lpstr>Bounding Box</vt:lpstr>
      <vt:lpstr>Results</vt:lpstr>
      <vt:lpstr>Problems</vt:lpstr>
      <vt:lpstr>Assignment 2: Optical Character Recognition (OCR)</vt:lpstr>
      <vt:lpstr>Motivation</vt:lpstr>
      <vt:lpstr>Segmentation</vt:lpstr>
      <vt:lpstr>Convolutional Neural Network (CNN)</vt:lpstr>
      <vt:lpstr>CNN Architecture</vt:lpstr>
      <vt:lpstr>Results &amp; Discussion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Intuitive Robot Interface via Offline Sketch Recognition</dc:title>
  <cp:lastModifiedBy>Manuel</cp:lastModifiedBy>
  <cp:revision>58</cp:revision>
  <dcterms:modified xsi:type="dcterms:W3CDTF">2018-06-27T09:13:11Z</dcterms:modified>
</cp:coreProperties>
</file>